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jpeg" ContentType="image/jpeg"/>
  <Override PartName="/ppt/media/image40.png" ContentType="image/png"/>
  <Override PartName="/ppt/media/image38.png" ContentType="image/png"/>
  <Override PartName="/ppt/media/image15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3.jpeg" ContentType="image/jpeg"/>
  <Override PartName="/ppt/media/image7.png" ContentType="image/png"/>
  <Override PartName="/ppt/media/image8.png" ContentType="image/png"/>
  <Override PartName="/ppt/media/image3.png" ContentType="image/png"/>
  <Override PartName="/ppt/media/image5.png" ContentType="image/png"/>
  <Override PartName="/ppt/media/image27.jpeg" ContentType="image/jpeg"/>
  <Override PartName="/ppt/media/image16.png" ContentType="image/png"/>
  <Override PartName="/ppt/media/image6.jpeg" ContentType="image/jpeg"/>
  <Override PartName="/ppt/media/image28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86421EF-6AC0-4C8D-9B1F-201AE7AB4E5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0.xml"/><Relationship Id="rId4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1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6.xml"/><Relationship Id="rId4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7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8.xml"/><Relationship Id="rId4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9.xml"/><Relationship Id="rId4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.xml"/><Relationship Id="rId4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1.xml"/><Relationship Id="rId4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2.xml"/><Relationship Id="rId4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3.xml"/><Relationship Id="rId4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4.xml"/><Relationship Id="rId4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5.xml"/><Relationship Id="rId4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6.xml"/><Relationship Id="rId4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9.xml"/><Relationship Id="rId4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0.xml"/><Relationship Id="rId4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5.xml"/><Relationship Id="rId4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6.xml"/><Relationship Id="rId4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7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.xml"/><Relationship Id="rId4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6.xml"/><Relationship Id="rId4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7.xml"/><Relationship Id="rId4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8.xml"/><Relationship Id="rId4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9.xml"/><Relationship Id="rId4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71A26D6-34CB-43BD-BF03-825F5C78214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0C24BE8-3DE9-4057-ACF2-52E185F2E61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BFE31AE-C461-489D-BB01-997A183D111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0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0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B4041EF-6A7E-4165-A348-811DDF223C1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D0859E-CD9E-4F84-A422-D3FA35522E77}" type="slidenum">
              <a:rPr b="0" lang="en-US" sz="1000" spc="-1" strike="noStrike">
                <a:latin typeface="Times New Roman"/>
              </a:rPr>
              <a:t>&lt;number&gt;</a:t>
            </a:fld>
            <a:r>
              <a:rPr b="0" lang="en-US" sz="1000" spc="-1" strike="noStrike">
                <a:latin typeface="Times New Roman"/>
              </a:rPr>
              <a:t>##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0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C75CB8F-75C1-49A0-9E85-2CB46B77AB9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7FC25A-50A3-4A1E-97F3-389D2E44CA4E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6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C2B4990-019D-4E80-BF37-2697BCDFF53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A79CF4-022B-44BF-A1DA-135536AD9E0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77A31E-5A30-44EC-8C4D-503F8498126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2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2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1FDBA1-ECC6-46FB-B72B-D6A28F1CA488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2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2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792E22-3C85-4099-9061-943107E4ED67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28D9B8-6D30-4F0A-B027-BF4F848D844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791FDAE-EBF5-4C8D-A16B-C8D07B30EE0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3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576E07-80BD-40D1-A264-F0E7D431BE9E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30C9AA7-E1F3-4616-87E2-0DBCCA1DA99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23F906-90E7-4E48-B891-56AB378F0F9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0" y="0"/>
            <a:ext cx="2971440" cy="251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Times New Roman"/>
              </a:rPr>
              <a:t>(c) 2007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4E3F9E-FDCD-4FB1-8561-031CF6FEF9E5}" type="slidenum">
              <a:rPr b="0" lang="en-US" sz="1000" spc="-1" strike="noStrike">
                <a:latin typeface="Times New Roman"/>
              </a:rPr>
              <a:t>&lt;number&gt;</a:t>
            </a:fld>
            <a:r>
              <a:rPr b="0" lang="en-US" sz="1000" spc="-1" strike="noStrike">
                <a:latin typeface="Times New Roman"/>
              </a:rPr>
              <a:t>##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2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71FE27F-B089-4262-9C24-42D07DBB47F1}" type="slidenum">
              <a:rPr b="0" lang="en-US" sz="10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6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58012D-C4FF-4ADB-80DF-BB272AD4FB2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6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0CCDE8-39DA-4ED9-8756-D2D4FB4841D9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1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D3C11D-08BC-4153-A66E-C859F2BFF99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ECD868-BC8A-4C90-B98F-8A00EC66368B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7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AECBD5-25E2-4CD3-9FF0-15CC66F155A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2FAE3D-4ABB-4EE3-AE8B-0AA280BA9A6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6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87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50CD3B8-DDE9-43CE-807D-DA65A8B8F828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38F6E53-B812-4860-99FE-03BCC8C3ED4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6120" y="4219560"/>
            <a:ext cx="8938080" cy="155340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5" name="Picture 14" descr=""/>
          <p:cNvPicPr/>
          <p:nvPr/>
        </p:nvPicPr>
        <p:blipFill>
          <a:blip r:embed="rId3"/>
          <a:stretch/>
        </p:blipFill>
        <p:spPr>
          <a:xfrm rot="20967600">
            <a:off x="504000" y="2017800"/>
            <a:ext cx="2849040" cy="3305160"/>
          </a:xfrm>
          <a:prstGeom prst="rect">
            <a:avLst/>
          </a:prstGeom>
          <a:ln>
            <a:noFill/>
          </a:ln>
        </p:spPr>
      </p:pic>
      <p:sp>
        <p:nvSpPr>
          <p:cNvPr id="136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137" name="Picture 16" descr=""/>
          <p:cNvPicPr/>
          <p:nvPr/>
        </p:nvPicPr>
        <p:blipFill>
          <a:blip r:embed="rId4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524#0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524#0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Practice/Index/524#0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judge.softuni.bg/Contests/Compete/Index/524#0" TargetMode="External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Compete/Index/524#0" TargetMode="External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softuni.bg/trainings/1977/java-oop-advanced-july-2018" TargetMode="Externa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jpe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slideLayout" Target="../slideLayouts/slideLayout37.xml"/><Relationship Id="rId1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introprogramming.info/intro-java-book/" TargetMode="External"/><Relationship Id="rId5" Type="http://schemas.openxmlformats.org/officeDocument/2006/relationships/hyperlink" Target="http://creativecommons.org/licenses/by-sa/4.0/" TargetMode="External"/><Relationship Id="rId6" Type="http://schemas.openxmlformats.org/officeDocument/2006/relationships/hyperlink" Target="https://telerikacademy.com/Courses/Courses/Details/81" TargetMode="External"/><Relationship Id="rId7" Type="http://schemas.openxmlformats.org/officeDocument/2006/relationships/hyperlink" Target="http://creativecommons.org/licenses/by-nc-sa/3.0/deed.en_US" TargetMode="External"/><Relationship Id="rId8" Type="http://schemas.openxmlformats.org/officeDocument/2006/relationships/hyperlink" Target="https://telerikacademy.com/Courses/Courses/Details/219" TargetMode="External"/><Relationship Id="rId9" Type="http://schemas.openxmlformats.org/officeDocument/2006/relationships/hyperlink" Target="http://creativecommons.org/licenses/by-nc-sa/3.0/deed.en_US" TargetMode="External"/><Relationship Id="rId10" Type="http://schemas.openxmlformats.org/officeDocument/2006/relationships/image" Target="../media/image50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732120" y="1143000"/>
            <a:ext cx="7833600" cy="98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 fontScale="55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Enumerations and Annotations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732120" y="2284200"/>
            <a:ext cx="7909920" cy="77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Organizing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684360" y="4583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684360" y="50533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684360" y="549972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684360" y="584100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45920" y="321912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25" name="CustomShape 7"/>
          <p:cNvSpPr/>
          <p:nvPr/>
        </p:nvSpPr>
        <p:spPr>
          <a:xfrm rot="576000">
            <a:off x="4912200" y="3806640"/>
            <a:ext cx="190584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Java OOP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Advanced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26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  <p:pic>
        <p:nvPicPr>
          <p:cNvPr id="227" name="Picture 27" descr=""/>
          <p:cNvPicPr/>
          <p:nvPr/>
        </p:nvPicPr>
        <p:blipFill>
          <a:blip r:embed="rId4"/>
          <a:stretch/>
        </p:blipFill>
        <p:spPr>
          <a:xfrm>
            <a:off x="3450240" y="4191120"/>
            <a:ext cx="2252880" cy="2437920"/>
          </a:xfrm>
          <a:prstGeom prst="rect">
            <a:avLst/>
          </a:prstGeom>
          <a:ln>
            <a:noFill/>
          </a:ln>
        </p:spPr>
      </p:pic>
      <p:pic>
        <p:nvPicPr>
          <p:cNvPr id="228" name="Picture 2" descr=""/>
          <p:cNvPicPr/>
          <p:nvPr/>
        </p:nvPicPr>
        <p:blipFill>
          <a:blip r:embed="rId5"/>
          <a:stretch/>
        </p:blipFill>
        <p:spPr>
          <a:xfrm>
            <a:off x="7687440" y="3610080"/>
            <a:ext cx="3619080" cy="241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Overriding the method is considered to be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good practice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D36CE9B-B0B5-4847-8E57-C6C960CB62D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Overriding </a:t>
            </a:r>
            <a:r>
              <a:rPr b="1" lang="en-US" sz="4000" spc="-1" strike="noStrike">
                <a:solidFill>
                  <a:srgbClr val="f3be60"/>
                </a:solidFill>
                <a:latin typeface="Consolas"/>
              </a:rPr>
              <a:t>toString()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664200" y="1981080"/>
            <a:ext cx="10839960" cy="4416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enum Season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SPRING, SUMMER, AUTUMN, WINTER;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@Override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String toString()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return super.name().toLowerCase();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 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valueOf(Class, String)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gets the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by a given class and a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String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FEBA5B0-2636-46AA-81BC-C818D3B1D67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 Access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664200" y="2398320"/>
            <a:ext cx="10839960" cy="2832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spring = </a:t>
            </a:r>
            <a:br/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  Season.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valueOf(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Season.class, "SPRING"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summer =</a:t>
            </a:r>
            <a:br/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valueOf(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Season.class, "SUMMER"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2360520" y="5260680"/>
            <a:ext cx="2057040" cy="880560"/>
          </a:xfrm>
          <a:prstGeom prst="wedgeRoundRectCallout">
            <a:avLst>
              <a:gd name="adj1" fmla="val -63986"/>
              <a:gd name="adj2" fmla="val -6309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class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8BEF557-1351-45D9-9472-3E941C8A243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Enum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Weekday with days</a:t>
            </a:r>
            <a:r>
              <a:rPr b="1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from Monday through Sunday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toString()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should return weekdays in format "Monday"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Class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WeeklyCalendar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void addEntry(String weekday, String notes)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Iterable&lt;WeeklyEntry&gt; getWeeklySchedule()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Class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WeeklyEntry(String weekday, String notes)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toString()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"{weekday} - {notes}", ex. "Monday - sport"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Weekdays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8913960" y="2590920"/>
            <a:ext cx="3157200" cy="510120"/>
          </a:xfrm>
          <a:prstGeom prst="wedgeRoundRectCallout">
            <a:avLst>
              <a:gd name="adj1" fmla="val 574"/>
              <a:gd name="adj2" fmla="val 25733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Sorted by weekday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0698725-B5A5-4FB0-B469-434832ADA59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Weekday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64200" y="1066680"/>
            <a:ext cx="10839960" cy="496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Weekday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MONDAY, TUESDAY, WEDNESDAY, THURSDAY, FRIDAY,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SATURDAY,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SUNDAY;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@Override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String toString()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String lower = super.name().substring(1).toLowerCase();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return super.name().charAt(0) + lower;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5B43F73-B3CA-49A2-9B90-32FAB1DFF0A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Weekday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64200" y="1066680"/>
            <a:ext cx="10839960" cy="5576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class WeeklyEntry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public final static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Comparator&lt;WeeklyEntry&gt;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 BY_WEEKDAY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= getCompByDay();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private Weekday weekday;  private String notes;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WeeklyEntry(String weekday, String notes)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this.weekday = Enum.valueOf(Weekday.class, weekday.toUpperCase());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this.notes = notes;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@Override public String toString() { …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private static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Comparator&lt;WeeklyEntry&gt; getCompByDay()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return (e1, e2) -&gt; e1.weekday.compareTo(e2.weekday);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 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FD2BD90-B27D-4B3F-BE9B-A777F37B9C5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Weekday (3)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64200" y="1143000"/>
            <a:ext cx="10839960" cy="496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class WeeklyCalendar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private List&lt;WeeklyEntry&gt; entries;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WeeklyCalendar() { this.entries = new ArrayList&lt;&gt;();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addEntry(String weekday, String notes)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this.entries.add(new WeeklyEntry(weekday, notes));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Iterable&lt;WeeklyEntry&gt; getWeeklySchedule()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Collections.sort(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entries,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WeeklyEntry.BY_WEEKDAY)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return this.entries;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All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enums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are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Comparable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F8E2AE7-01F1-41D9-99DE-6648AFF8C92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Comparing Enums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664200" y="2169720"/>
            <a:ext cx="10839960" cy="3776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spring = Season.SPRING;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winter = Season.WINTER;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if (spring.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compareTo(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winter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&lt; 0)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("%s comes before %s"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spring, winter);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7770960" y="2666880"/>
            <a:ext cx="2437920" cy="880560"/>
          </a:xfrm>
          <a:prstGeom prst="wedgeRoundRectCallout">
            <a:avLst>
              <a:gd name="adj1" fmla="val -76889"/>
              <a:gd name="adj2" fmla="val 6265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Comparison of ordinal values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90440" y="91440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Enums in Java can have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fields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methods</a:t>
            </a:r>
            <a:r>
              <a:rPr b="1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constructors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9F3CF43-AB7B-4C3C-992C-C08B6514DC2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 Methods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664200" y="1600200"/>
            <a:ext cx="10839960" cy="4569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enum Season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SPRING(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28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SUMMER(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44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AUTUMN(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22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WINTER(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4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private int max;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Season(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int maxTemperature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this.max = maxTemperature;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int getMaxTemp() { return this.max;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3AABAF9-8024-4A25-A6B1-C32A9828430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classes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Logger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Message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enum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Importance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- Low, Normal, Medium, High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Record all messages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above given importance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Logger should have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Iterable&lt;Message&gt; getMessages()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I/O client in Main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Warning Levels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https://judge.softuni.bg/Contests/Practice/Index/524#0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7250760" y="3749040"/>
            <a:ext cx="4744080" cy="2649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HIGH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NORMAL: All systems running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HIGH: Leakage in core room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LOW: Food delivery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END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4053240" y="4803840"/>
            <a:ext cx="2804760" cy="956880"/>
          </a:xfrm>
          <a:prstGeom prst="wedgeRoundRectCallout">
            <a:avLst>
              <a:gd name="adj1" fmla="val 56591"/>
              <a:gd name="adj2" fmla="val -4470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Record only HIGH and above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2"/>
          <a:stretch/>
        </p:blipFill>
        <p:spPr>
          <a:xfrm>
            <a:off x="10371600" y="4874400"/>
            <a:ext cx="1194480" cy="10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84B11AB-6FDC-4FA4-A4D0-7BBC319EE26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Warning Levels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https://judge.softuni.bg/Contests/Practice/Index/524#0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664200" y="2464200"/>
            <a:ext cx="10839960" cy="359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class Message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// private fields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Message(Importance level, String content)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this.level = level;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this.content = content;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Importance getLevel() { return level;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@Override public String toString() { … }}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664200" y="1016280"/>
            <a:ext cx="10839960" cy="1309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Importance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LOW, NORMAL, MEDIUM, HIGH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2"/>
          <a:stretch/>
        </p:blipFill>
        <p:spPr>
          <a:xfrm>
            <a:off x="10371600" y="4874400"/>
            <a:ext cx="1194480" cy="10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Enumerations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Declaration and basics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Enumerations methods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Annotations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Built-in annotations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Creating annotations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Accessing annotations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5298D54-E632-41B4-936E-0387B7C3DB0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2" name="Picture 5" descr=""/>
          <p:cNvPicPr/>
          <p:nvPr/>
        </p:nvPicPr>
        <p:blipFill>
          <a:blip r:embed="rId1"/>
          <a:stretch/>
        </p:blipFill>
        <p:spPr>
          <a:xfrm flipH="1">
            <a:off x="8423280" y="1371600"/>
            <a:ext cx="3571920" cy="438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3148D72-F02C-4870-9CBF-85E12F34CD1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Warning Levels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https://judge.softuni.bg/Contests/Practice/Index/524#0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664200" y="1158480"/>
            <a:ext cx="10839960" cy="496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class Logger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// private fields…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Logger(Importance level)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this.level = level;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this.messages = new ArrayList&lt;&gt;();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void log(Message message)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if (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message.getLevel().compareTo(this.level) &gt;= 0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this.messages.add(message); }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Iterable&lt;Message&gt; getMessages() { return this.messages;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8" name="Picture 2" descr=""/>
          <p:cNvPicPr/>
          <p:nvPr/>
        </p:nvPicPr>
        <p:blipFill>
          <a:blip r:embed="rId2"/>
          <a:stretch/>
        </p:blipFill>
        <p:spPr>
          <a:xfrm>
            <a:off x="10371600" y="4874400"/>
            <a:ext cx="1194480" cy="10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B7F28F6-8AC0-4B06-8EC1-6128969A692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Class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CoffeeMachine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void buyCoffee(String size, String type)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void insertCoin(String coin)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Iterable&lt;Coffee&gt; coffeesSold()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Enum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CoffeeType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- Espresso, Latte, Irish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Enum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Coin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1, 2, 5, 10, 20, 50 (ONE, TWO, etc.)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Enum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CoffeeSize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Small (50 ml, 50 c), Normal (100 ml, 75 c), Double (200 ml, 100 c)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Coffee Machine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8502120" y="2545200"/>
            <a:ext cx="2842200" cy="1919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TWENTY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TWENTY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Small Espresso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END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9396000" y="4202640"/>
            <a:ext cx="2489040" cy="826200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Single coffee sold - "Small Espresso"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4" name="Picture 4" descr=""/>
          <p:cNvPicPr/>
          <p:nvPr/>
        </p:nvPicPr>
        <p:blipFill>
          <a:blip r:embed="rId1"/>
          <a:stretch/>
        </p:blipFill>
        <p:spPr>
          <a:xfrm>
            <a:off x="10271160" y="208800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760320" y="63244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0EB833E-E167-4321-A482-8DB5A3B70A0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Coffee Machine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64200" y="990720"/>
            <a:ext cx="10839960" cy="5118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Coin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ONE(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1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TWO(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2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FIVE(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5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TEN(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10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TWENTY(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20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FIFTY(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50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private int c;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Coin(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c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{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this.c = c;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int getValue()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return c;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Picture 4" descr=""/>
          <p:cNvPicPr/>
          <p:nvPr/>
        </p:nvPicPr>
        <p:blipFill>
          <a:blip r:embed="rId1"/>
          <a:stretch/>
        </p:blipFill>
        <p:spPr>
          <a:xfrm>
            <a:off x="10209240" y="5070600"/>
            <a:ext cx="1096920" cy="109692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5CBD172-6928-4A8C-ACBB-E8C791DD365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Coffee Machine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64200" y="1066680"/>
            <a:ext cx="10839960" cy="4967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CoffeeSize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SMALL(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50, 50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NORMAL(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100, 75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DOUBLE(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200, 100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private int ml;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private int c;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CoffeeSize(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int ml, int c</a:t>
            </a:r>
            <a:r>
              <a:rPr b="1" lang="en-US" sz="2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this.ml = ml;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this.c = c;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getMl() { return ml;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public int getPrice() { return c; 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c9"/>
                </a:solidFill>
                <a:latin typeface="Consolas"/>
              </a:rPr>
              <a:t>@Override public String toString() { … }  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4" name="Picture 4" descr=""/>
          <p:cNvPicPr/>
          <p:nvPr/>
        </p:nvPicPr>
        <p:blipFill>
          <a:blip r:embed="rId1"/>
          <a:stretch/>
        </p:blipFill>
        <p:spPr>
          <a:xfrm>
            <a:off x="10209240" y="5070600"/>
            <a:ext cx="1096920" cy="1096920"/>
          </a:xfrm>
          <a:prstGeom prst="rect">
            <a:avLst/>
          </a:prstGeom>
          <a:ln>
            <a:noFill/>
          </a:ln>
        </p:spPr>
      </p:pic>
      <p:sp>
        <p:nvSpPr>
          <p:cNvPr id="335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5" dur="indefinite" restart="never" nodeType="tmRoot">
          <p:childTnLst>
            <p:seq>
              <p:cTn id="346" dur="indefinite" nodeType="mainSeq">
                <p:childTnLst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A572EA1-131C-45A8-8699-3CECC90F95E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Coffee Machine (3)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664200" y="1233000"/>
            <a:ext cx="10839960" cy="4813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class CoffeeMachine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//TODO: Add constructor, fields, other methods…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void buyCoffee(String size, String type)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CoffeeSize coffeeSize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CoffeeSize.valueOf(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size.toUpperCase()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CoffeeType coffeeType =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CoffeeType.valueOf(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type.toUpperCase()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Coffee coffee = new Coffee(coffeeSize, coffeeType);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//Continues on next slide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9" name="Picture 4" descr=""/>
          <p:cNvPicPr/>
          <p:nvPr/>
        </p:nvPicPr>
        <p:blipFill>
          <a:blip r:embed="rId1"/>
          <a:stretch/>
        </p:blipFill>
        <p:spPr>
          <a:xfrm>
            <a:off x="10209240" y="5070600"/>
            <a:ext cx="1096920" cy="1096920"/>
          </a:xfrm>
          <a:prstGeom prst="rect">
            <a:avLst/>
          </a:prstGeom>
          <a:ln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088C5A7-265A-4F86-B6BC-D0271698DB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Coffee Machine (4)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664200" y="1145160"/>
            <a:ext cx="10839960" cy="4966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price = coffee.getPrice();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currentSum = this.coins.stream().mapToInt(Coin::getValue).sum();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 (currentSum &gt; price)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this.coffeeList.add(coffee);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this.coins.clear();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Picture 4" descr=""/>
          <p:cNvPicPr/>
          <p:nvPr/>
        </p:nvPicPr>
        <p:blipFill>
          <a:blip r:embed="rId1"/>
          <a:stretch/>
        </p:blipFill>
        <p:spPr>
          <a:xfrm>
            <a:off x="10209240" y="5070600"/>
            <a:ext cx="1096920" cy="1096920"/>
          </a:xfrm>
          <a:prstGeom prst="rect">
            <a:avLst/>
          </a:prstGeom>
          <a:ln>
            <a:noFill/>
          </a:ln>
        </p:spPr>
      </p:pic>
      <p:sp>
        <p:nvSpPr>
          <p:cNvPr id="345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Working with Enumerations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8" name="Picture 13" descr=""/>
          <p:cNvPicPr/>
          <p:nvPr/>
        </p:nvPicPr>
        <p:blipFill>
          <a:blip r:embed="rId1"/>
          <a:stretch/>
        </p:blipFill>
        <p:spPr>
          <a:xfrm>
            <a:off x="4140000" y="997920"/>
            <a:ext cx="3523680" cy="36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9" dur="indefinite" restart="never" nodeType="tmRoot">
          <p:childTnLst>
            <p:seq>
              <p:cTn id="4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Annotations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Data about the data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1" name="Picture 3" descr=""/>
          <p:cNvPicPr/>
          <p:nvPr/>
        </p:nvPicPr>
        <p:blipFill>
          <a:blip r:embed="rId1"/>
          <a:stretch/>
        </p:blipFill>
        <p:spPr>
          <a:xfrm>
            <a:off x="3575520" y="1600200"/>
            <a:ext cx="5037480" cy="283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1" dur="indefinite" restart="never" nodeType="tmRoot">
          <p:childTnLst>
            <p:seq>
              <p:cTn id="4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Data holding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class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Describes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parts of your code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Applied to: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Classes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Fields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Methods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etc.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E1A34E9-0AB6-4CD5-866C-A6A3364867C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Annotation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664200" y="3657600"/>
            <a:ext cx="10839960" cy="2741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@Deprecated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public void deprecatedMethod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System.out.println("Deprecated!");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6" name="Picture 2" descr=""/>
          <p:cNvPicPr/>
          <p:nvPr/>
        </p:nvPicPr>
        <p:blipFill>
          <a:blip r:embed="rId1"/>
          <a:stretch/>
        </p:blipFill>
        <p:spPr>
          <a:xfrm>
            <a:off x="8249400" y="1284480"/>
            <a:ext cx="3255120" cy="195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3" dur="indefinite" restart="never" nodeType="tmRoot">
          <p:childTnLst>
            <p:seq>
              <p:cTn id="414" dur="indefinite" nodeType="mainSeq">
                <p:childTnLst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To generate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compiler messages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or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errors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As tools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Code generation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tools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Documentation generation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tools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Testing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Frameworks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At runtime –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ORM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Serialization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etc.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8F0E797-5B67-488E-99AE-A81E772FEEE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Annotation Usage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664200" y="1893240"/>
            <a:ext cx="10839960" cy="1217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@SuppressWarnings("unchecked")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@Deprecated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7" dur="indefinite" restart="never" nodeType="tmRoot">
          <p:childTnLst>
            <p:seq>
              <p:cTn id="428" dur="indefinite" nodeType="mainSeq">
                <p:childTnLst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AC35428-492A-4577-A8F5-5EFBC7DF6C0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7200" spc="-1" strike="noStrike">
                <a:solidFill>
                  <a:srgbClr val="f3cd60"/>
                </a:solidFill>
                <a:latin typeface="Calibri"/>
              </a:rPr>
              <a:t>sli.do</a:t>
            </a:r>
            <a:br/>
            <a:r>
              <a:rPr b="1" lang="en-US" sz="9600" spc="-1" strike="noStrike">
                <a:solidFill>
                  <a:srgbClr val="ffffff"/>
                </a:solidFill>
                <a:latin typeface="Calibri"/>
              </a:rPr>
              <a:t>#java-fund</a:t>
            </a:r>
            <a:endParaRPr b="0" lang="en-US" sz="9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9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Questions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@Override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generates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compile time error</a:t>
            </a:r>
            <a:r>
              <a:rPr b="1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if the method does not override a method in a parent class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3DE349D-9EBE-495F-95B9-32A40655100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Built-in Annotations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664200" y="251460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@Override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String toString()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return "new toString() method";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3" dur="indefinite" restart="never" nodeType="tmRoot">
          <p:childTnLst>
            <p:seq>
              <p:cTn id="444" dur="indefinite" nodeType="mainSeq">
                <p:childTnLst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@SupressWarning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turns off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compiler warnings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21623D0-3E3E-4D94-98CE-73F12A45B5E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Built-in Annotations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664200" y="235764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@SuppressWarnings(value = "unchecked")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&lt;T&gt; void warning(int size)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T[] unchecked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(T[])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new Object[size];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9743040" y="2710080"/>
            <a:ext cx="1722960" cy="826200"/>
          </a:xfrm>
          <a:prstGeom prst="wedgeRoundRectCallout">
            <a:avLst>
              <a:gd name="adj1" fmla="val -77951"/>
              <a:gd name="adj2" fmla="val -463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Annotation with value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5865840" y="4191120"/>
            <a:ext cx="2666520" cy="826200"/>
          </a:xfrm>
          <a:prstGeom prst="wedgeRoundRectCallout">
            <a:avLst>
              <a:gd name="adj1" fmla="val -56652"/>
              <a:gd name="adj2" fmla="val -4553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Generates compiler warning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9" dur="indefinite" restart="never" nodeType="tmRoot">
          <p:childTnLst>
            <p:seq>
              <p:cTn id="450" dur="indefinite" nodeType="mainSeq">
                <p:childTnLst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@Deprecated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generates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compiler warning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if the element is used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B5EE25B-FECE-44CB-A1EA-D351B5EA5A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Built-in Annotations (3)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672480" y="261972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@Deprecated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void deprecatedMethod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System.out.println("Deprecated!");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4977720" y="2206440"/>
            <a:ext cx="2590560" cy="826200"/>
          </a:xfrm>
          <a:prstGeom prst="wedgeRoundRectCallout">
            <a:avLst>
              <a:gd name="adj1" fmla="val -111211"/>
              <a:gd name="adj2" fmla="val 3294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Generates compiler warning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@interface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the keyword for annotations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5B1A7B-DEE3-42ED-B6AA-4BC3927DDD6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Creating Annotations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664200" y="1905120"/>
            <a:ext cx="10839960" cy="18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@interface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MyAnnotation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String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myValue()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default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"default";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664200" y="402948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@MyAnnotation(myValue = "value")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void annotatedMethod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System.out.println("I am annotated");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8273160" y="4518000"/>
            <a:ext cx="3673800" cy="749880"/>
          </a:xfrm>
          <a:prstGeom prst="wedgeRoundRectCallout">
            <a:avLst>
              <a:gd name="adj1" fmla="val -59226"/>
              <a:gd name="adj2" fmla="val -5218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Skip name if you have only one value named "value"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4875120" y="3189240"/>
            <a:ext cx="1752120" cy="749880"/>
          </a:xfrm>
          <a:prstGeom prst="wedgeRoundRectCallout">
            <a:avLst>
              <a:gd name="adj1" fmla="val -65685"/>
              <a:gd name="adj2" fmla="val -5561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Annotation element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3" dur="indefinite" restart="never" nodeType="tmRoot">
          <p:childTnLst>
            <p:seq>
              <p:cTn id="474" dur="indefinite" nodeType="mainSeq">
                <p:childTnLst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Allowed types for annotation elements: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Primitive types 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int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long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boolean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etc.)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String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Class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Enum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Annotation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Arrays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of any of the above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795A271-38EA-4F85-8F86-A9F36B9835E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Annotation Elements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Meta annotations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annotate annotations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@Target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specifies where the annotation is applicable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Available element types –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CONSTRUCTOR, FIELD, LOCAL_VARIABLE, METHOD, PACKAGE, PARAMETER, TYPE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FC233DA-E811-49E9-B264-745CA53D739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Meta Annotations – </a:t>
            </a:r>
            <a:r>
              <a:rPr b="1" lang="en-US" sz="4000" spc="-1" strike="noStrike">
                <a:solidFill>
                  <a:srgbClr val="f3be60"/>
                </a:solidFill>
                <a:latin typeface="Consolas"/>
              </a:rPr>
              <a:t>@Target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664200" y="2666880"/>
            <a:ext cx="10839960" cy="18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@Target(ElementType.FIELD)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@interface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FieldAnnotation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6780240" y="2514600"/>
            <a:ext cx="2437920" cy="708480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Used to annotate fields only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3" dur="indefinite" restart="never" nodeType="tmRoot">
          <p:childTnLst>
            <p:seq>
              <p:cTn id="514" dur="indefinite" nodeType="mainSeq">
                <p:childTnLst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@Retention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specifies where annotation is available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Available retention policies –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SOURCE, CLASS, RUNTIME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DE04E6F-7314-41C2-8383-EEC47DD3C9E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Meta Annotations – </a:t>
            </a:r>
            <a:r>
              <a:rPr b="1" lang="en-US" sz="4000" spc="-1" strike="noStrike">
                <a:solidFill>
                  <a:srgbClr val="f3be60"/>
                </a:solidFill>
                <a:latin typeface="Consolas"/>
              </a:rPr>
              <a:t>@Retention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672480" y="196164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@Retention(RetentionPolicy.RUNTIME)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@interface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RuntimeAnnotation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// 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9051480" y="1961640"/>
            <a:ext cx="2437920" cy="708480"/>
          </a:xfrm>
          <a:prstGeom prst="wedgeRoundRectCallout">
            <a:avLst>
              <a:gd name="adj1" fmla="val -68133"/>
              <a:gd name="adj2" fmla="val -17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You can get info at runtime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1" dur="indefinite" restart="never" nodeType="tmRoot">
          <p:childTnLst>
            <p:seq>
              <p:cTn id="532" dur="indefinite" nodeType="mainSeq">
                <p:childTnLst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C7DBC41-6D50-40DB-B8BC-6FF82182F6D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annotation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Subject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with a String[]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element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"categories"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Should be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available at runtime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Can be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placed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only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on types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Create Annotation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99" name="Group 4"/>
          <p:cNvGrpSpPr/>
          <p:nvPr/>
        </p:nvGrpSpPr>
        <p:grpSpPr>
          <a:xfrm>
            <a:off x="866880" y="4038480"/>
            <a:ext cx="6455880" cy="1361880"/>
            <a:chOff x="866880" y="4038480"/>
            <a:chExt cx="6455880" cy="1361880"/>
          </a:xfrm>
        </p:grpSpPr>
        <p:pic>
          <p:nvPicPr>
            <p:cNvPr id="400" name="Picture 6" descr=""/>
            <p:cNvPicPr/>
            <p:nvPr/>
          </p:nvPicPr>
          <p:blipFill>
            <a:blip r:embed="rId1"/>
            <a:stretch/>
          </p:blipFill>
          <p:spPr>
            <a:xfrm>
              <a:off x="960480" y="4038480"/>
              <a:ext cx="6362280" cy="1361880"/>
            </a:xfrm>
            <a:prstGeom prst="rect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</p:pic>
        <p:sp>
          <p:nvSpPr>
            <p:cNvPr id="401" name="CustomShape 5"/>
            <p:cNvSpPr/>
            <p:nvPr/>
          </p:nvSpPr>
          <p:spPr>
            <a:xfrm>
              <a:off x="866880" y="4174560"/>
              <a:ext cx="304560" cy="380520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2" name="CustomShape 6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5" dur="indefinite" restart="never" nodeType="tmRoot">
          <p:childTnLst>
            <p:seq>
              <p:cTn id="546" dur="indefinite" nodeType="mainSeq">
                <p:childTnLst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3E1B612-F57C-4C4C-8B9F-E69AE7312A3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Create Annotation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664200" y="1828800"/>
            <a:ext cx="10839960" cy="3442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@Target(ElementType.TYPE)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@Retention(RetentionPolicy.RUNTIME)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public </a:t>
            </a: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@interface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 Subject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String[] categories();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9" dur="indefinite" restart="never" nodeType="tmRoot">
          <p:childTnLst>
            <p:seq>
              <p:cTn id="560" dur="indefinite" nodeType="mainSeq">
                <p:childTnLst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Some annotations can be accessed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at runtime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4CCC8A3-5923-4DD2-94E9-393649A960A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Accessing Annotation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0" name="CustomShape 4"/>
          <p:cNvSpPr/>
          <p:nvPr/>
        </p:nvSpPr>
        <p:spPr>
          <a:xfrm>
            <a:off x="664200" y="1905120"/>
            <a:ext cx="10839960" cy="4569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@Author(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name = "Gosho"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class AuthoredClass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public static void main(String[] args)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Class cl = AuthoredClass.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class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Author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author =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Author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 cl.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getAnnotation(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Author.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class)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System.out.println(author.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name()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3" dur="indefinite" restart="never" nodeType="tmRoot">
          <p:childTnLst>
            <p:seq>
              <p:cTn id="574" dur="indefinite" nodeType="mainSeq">
                <p:childTnLst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912960" y="48582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Enumerations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Sets of Constant Objects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732840" y="1828800"/>
            <a:ext cx="4722480" cy="2456640"/>
          </a:xfrm>
          <a:prstGeom prst="roundRect">
            <a:avLst>
              <a:gd name="adj" fmla="val 535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Some annotations can be accessed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at runtime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48A7B19-27F5-4D46-85D6-350BD19C612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Accessing Annotation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664200" y="1999440"/>
            <a:ext cx="10839960" cy="4569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Class cl = AuthoredClass.class;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Annotation[]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annotations = cl.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getAnnotations()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for (Annotation annotation : annotations)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if (annotation instanceof Author)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Author author = 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Author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 annotation;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System.out.println(author.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name()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9" dur="indefinite" restart="never" nodeType="tmRoot">
          <p:childTnLst>
            <p:seq>
              <p:cTn id="590" dur="indefinite" nodeType="mainSeq">
                <p:childTnLst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6484346-D613-4F27-9FC1-0DEF3B10F67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annotation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Author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with a String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element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"name"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Should be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available at runtime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Should be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placed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only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on methods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class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Tracker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with a method: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static void printMethodsByAuthor()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Coding Tracker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18" name="Group 4"/>
          <p:cNvGrpSpPr/>
          <p:nvPr/>
        </p:nvGrpSpPr>
        <p:grpSpPr>
          <a:xfrm>
            <a:off x="289080" y="5016600"/>
            <a:ext cx="10958040" cy="1841400"/>
            <a:chOff x="289080" y="5016600"/>
            <a:chExt cx="10958040" cy="1841400"/>
          </a:xfrm>
        </p:grpSpPr>
        <p:pic>
          <p:nvPicPr>
            <p:cNvPr id="419" name="Picture 4" descr=""/>
            <p:cNvPicPr/>
            <p:nvPr/>
          </p:nvPicPr>
          <p:blipFill>
            <a:blip r:embed="rId1"/>
            <a:stretch/>
          </p:blipFill>
          <p:spPr>
            <a:xfrm>
              <a:off x="289080" y="5016600"/>
              <a:ext cx="6095520" cy="1711440"/>
            </a:xfrm>
            <a:prstGeom prst="rect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pic>
          <p:nvPicPr>
            <p:cNvPr id="420" name="Picture 5" descr=""/>
            <p:cNvPicPr/>
            <p:nvPr/>
          </p:nvPicPr>
          <p:blipFill>
            <a:blip r:embed="rId2"/>
            <a:srcRect l="0" t="7318" r="0" b="0"/>
            <a:stretch/>
          </p:blipFill>
          <p:spPr>
            <a:xfrm>
              <a:off x="6088680" y="6044040"/>
              <a:ext cx="5158440" cy="813960"/>
            </a:xfrm>
            <a:prstGeom prst="rect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</p:pic>
        <p:sp>
          <p:nvSpPr>
            <p:cNvPr id="421" name="CustomShape 5"/>
            <p:cNvSpPr/>
            <p:nvPr/>
          </p:nvSpPr>
          <p:spPr>
            <a:xfrm>
              <a:off x="5611680" y="6248880"/>
              <a:ext cx="304560" cy="380520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9" dur="indefinite" restart="never" nodeType="tmRoot">
          <p:childTnLst>
            <p:seq>
              <p:cTn id="610" dur="indefinite" nodeType="mainSeq">
                <p:childTnLst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7D706CC-582D-4C1F-9244-2DE55980C3F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Coding Tracker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725760" y="1187640"/>
            <a:ext cx="10839960" cy="4813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public class Tracker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static void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printMethodsByAuthor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(Class&lt;?&gt; cl){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Map&lt;String, List&lt;String&gt;&gt; methodsByAuthor = new HashMap&lt;&gt;();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Method[] methods = cl.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getDeclaredMethods()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for (Method method : methods)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Author annotation = method.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getAnnotation(Author.class)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//Continues on next slide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9" dur="indefinite" restart="never" nodeType="tmRoot">
          <p:childTnLst>
            <p:seq>
              <p:cTn id="630" dur="indefinite" nodeType="mainSeq">
                <p:childTnLst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A0E2747-246C-40AD-81D4-5C9CAC5C2C8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Coding Tracker(2)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664200" y="1266840"/>
            <a:ext cx="10839960" cy="4600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 (annotation != null)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methodsByAuthor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.putIfAbsent(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annotation.name()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, new ArrayList&lt;&gt;());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methodsByAuthor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	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.get(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annotation.name()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).add(method.getName() + "()");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// TODO: print the results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 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760320" y="6167880"/>
            <a:ext cx="10591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https://judge.softuni.bg/Contests/Compete/Index/524#0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7" dur="indefinite" restart="never" nodeType="tmRoot">
          <p:childTnLst>
            <p:seq>
              <p:cTn id="648" dur="indefinite" nodeType="mainSeq">
                <p:childTnLst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190440" y="1138680"/>
            <a:ext cx="11804400" cy="4804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Enumerations are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constant classes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Use enumerations to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organize code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Enumerations can have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fields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constructors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methods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Annotations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are used to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describe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our code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Annotations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provide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the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possibility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to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work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with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non-existing classes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Some annotations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can be accessed through reflection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4FD0240-C17B-4C46-8775-C843DDD4B41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44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33" name="Picture 4" descr=""/>
          <p:cNvPicPr/>
          <p:nvPr/>
        </p:nvPicPr>
        <p:blipFill>
          <a:blip r:embed="rId1"/>
          <a:stretch/>
        </p:blipFill>
        <p:spPr>
          <a:xfrm flipH="1">
            <a:off x="9781920" y="1295280"/>
            <a:ext cx="2252880" cy="243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Advanced – Course Overview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https://softuni.bg/trainings/1977/java-oop-advanced-july-2018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36" name="Picture 34" descr=""/>
          <p:cNvPicPr/>
          <p:nvPr/>
        </p:nvPicPr>
        <p:blipFill>
          <a:blip r:embed="rId2"/>
          <a:stretch/>
        </p:blipFill>
        <p:spPr>
          <a:xfrm>
            <a:off x="9439200" y="3886200"/>
            <a:ext cx="2553120" cy="5551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37" name="Picture 35" descr=""/>
          <p:cNvPicPr/>
          <p:nvPr/>
        </p:nvPicPr>
        <p:blipFill>
          <a:blip r:embed="rId3"/>
          <a:stretch/>
        </p:blipFill>
        <p:spPr>
          <a:xfrm>
            <a:off x="7199280" y="2139840"/>
            <a:ext cx="2898000" cy="676080"/>
          </a:xfrm>
          <a:prstGeom prst="rect">
            <a:avLst/>
          </a:prstGeom>
          <a:ln>
            <a:noFill/>
          </a:ln>
        </p:spPr>
      </p:pic>
      <p:pic>
        <p:nvPicPr>
          <p:cNvPr id="438" name="Picture 36" descr=""/>
          <p:cNvPicPr/>
          <p:nvPr/>
        </p:nvPicPr>
        <p:blipFill>
          <a:blip r:embed="rId4"/>
          <a:stretch/>
        </p:blipFill>
        <p:spPr>
          <a:xfrm>
            <a:off x="7199280" y="2949120"/>
            <a:ext cx="1780920" cy="747000"/>
          </a:xfrm>
          <a:prstGeom prst="rect">
            <a:avLst/>
          </a:prstGeom>
          <a:ln>
            <a:noFill/>
          </a:ln>
        </p:spPr>
      </p:pic>
      <p:pic>
        <p:nvPicPr>
          <p:cNvPr id="439" name="Picture 37" descr=""/>
          <p:cNvPicPr/>
          <p:nvPr/>
        </p:nvPicPr>
        <p:blipFill>
          <a:blip r:embed="rId5"/>
          <a:stretch/>
        </p:blipFill>
        <p:spPr>
          <a:xfrm>
            <a:off x="9092880" y="2949120"/>
            <a:ext cx="2898000" cy="747000"/>
          </a:xfrm>
          <a:prstGeom prst="rect">
            <a:avLst/>
          </a:prstGeom>
          <a:ln>
            <a:noFill/>
          </a:ln>
        </p:spPr>
      </p:pic>
      <p:pic>
        <p:nvPicPr>
          <p:cNvPr id="440" name="Picture 38" descr=""/>
          <p:cNvPicPr/>
          <p:nvPr/>
        </p:nvPicPr>
        <p:blipFill>
          <a:blip r:embed="rId6"/>
          <a:stretch/>
        </p:blipFill>
        <p:spPr>
          <a:xfrm>
            <a:off x="10213200" y="2139840"/>
            <a:ext cx="1780200" cy="676080"/>
          </a:xfrm>
          <a:prstGeom prst="rect">
            <a:avLst/>
          </a:prstGeom>
          <a:ln>
            <a:noFill/>
          </a:ln>
        </p:spPr>
      </p:pic>
      <p:pic>
        <p:nvPicPr>
          <p:cNvPr id="441" name="Picture 39" descr=""/>
          <p:cNvPicPr/>
          <p:nvPr/>
        </p:nvPicPr>
        <p:blipFill>
          <a:blip r:embed="rId7"/>
          <a:stretch/>
        </p:blipFill>
        <p:spPr>
          <a:xfrm>
            <a:off x="7199280" y="3886200"/>
            <a:ext cx="2142000" cy="555120"/>
          </a:xfrm>
          <a:prstGeom prst="rect">
            <a:avLst/>
          </a:prstGeom>
          <a:ln>
            <a:noFill/>
          </a:ln>
        </p:spPr>
      </p:pic>
      <p:pic>
        <p:nvPicPr>
          <p:cNvPr id="442" name="Picture 40" descr=""/>
          <p:cNvPicPr/>
          <p:nvPr/>
        </p:nvPicPr>
        <p:blipFill>
          <a:blip r:embed="rId8"/>
          <a:stretch/>
        </p:blipFill>
        <p:spPr>
          <a:xfrm>
            <a:off x="10138680" y="4626720"/>
            <a:ext cx="1853280" cy="1392480"/>
          </a:xfrm>
          <a:prstGeom prst="rect">
            <a:avLst/>
          </a:prstGeom>
          <a:ln>
            <a:noFill/>
          </a:ln>
        </p:spPr>
      </p:pic>
      <p:pic>
        <p:nvPicPr>
          <p:cNvPr id="443" name="Picture 41" descr=""/>
          <p:cNvPicPr/>
          <p:nvPr/>
        </p:nvPicPr>
        <p:blipFill>
          <a:blip r:embed="rId9"/>
          <a:stretch/>
        </p:blipFill>
        <p:spPr>
          <a:xfrm>
            <a:off x="7161120" y="1313640"/>
            <a:ext cx="1533960" cy="660240"/>
          </a:xfrm>
          <a:prstGeom prst="rect">
            <a:avLst/>
          </a:prstGeom>
          <a:ln>
            <a:noFill/>
          </a:ln>
        </p:spPr>
      </p:pic>
      <p:pic>
        <p:nvPicPr>
          <p:cNvPr id="444" name="Picture 42" descr=""/>
          <p:cNvPicPr/>
          <p:nvPr/>
        </p:nvPicPr>
        <p:blipFill>
          <a:blip r:embed="rId10"/>
          <a:stretch/>
        </p:blipFill>
        <p:spPr>
          <a:xfrm>
            <a:off x="7200720" y="5405400"/>
            <a:ext cx="2798280" cy="614160"/>
          </a:xfrm>
          <a:prstGeom prst="rect">
            <a:avLst/>
          </a:prstGeom>
          <a:ln>
            <a:noFill/>
          </a:ln>
        </p:spPr>
      </p:pic>
      <p:pic>
        <p:nvPicPr>
          <p:cNvPr id="445" name="Picture 43" descr=""/>
          <p:cNvPicPr/>
          <p:nvPr/>
        </p:nvPicPr>
        <p:blipFill>
          <a:blip r:embed="rId11"/>
          <a:stretch/>
        </p:blipFill>
        <p:spPr>
          <a:xfrm>
            <a:off x="8805600" y="1304280"/>
            <a:ext cx="1482480" cy="669240"/>
          </a:xfrm>
          <a:prstGeom prst="rect">
            <a:avLst/>
          </a:prstGeom>
          <a:ln>
            <a:noFill/>
          </a:ln>
        </p:spPr>
      </p:pic>
      <p:pic>
        <p:nvPicPr>
          <p:cNvPr id="446" name="Picture 44" descr=""/>
          <p:cNvPicPr/>
          <p:nvPr/>
        </p:nvPicPr>
        <p:blipFill>
          <a:blip r:embed="rId12"/>
          <a:stretch/>
        </p:blipFill>
        <p:spPr>
          <a:xfrm>
            <a:off x="10449360" y="1295280"/>
            <a:ext cx="1512000" cy="678240"/>
          </a:xfrm>
          <a:prstGeom prst="rect">
            <a:avLst/>
          </a:prstGeom>
          <a:ln>
            <a:noFill/>
          </a:ln>
        </p:spPr>
      </p:pic>
      <p:pic>
        <p:nvPicPr>
          <p:cNvPr id="447" name="Picture 45" descr=""/>
          <p:cNvPicPr/>
          <p:nvPr/>
        </p:nvPicPr>
        <p:blipFill>
          <a:blip r:embed="rId13"/>
          <a:stretch/>
        </p:blipFill>
        <p:spPr>
          <a:xfrm>
            <a:off x="7200720" y="4641480"/>
            <a:ext cx="2798280" cy="6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3" dur="indefinite" restart="never" nodeType="tmRoot">
          <p:childTnLst>
            <p:seq>
              <p:cTn id="6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50" name="Picture 9" descr=""/>
          <p:cNvPicPr/>
          <p:nvPr/>
        </p:nvPicPr>
        <p:blipFill>
          <a:blip r:embed="rId5"/>
          <a:stretch/>
        </p:blipFill>
        <p:spPr>
          <a:xfrm>
            <a:off x="9858600" y="3265920"/>
            <a:ext cx="1466640" cy="365400"/>
          </a:xfrm>
          <a:prstGeom prst="rect">
            <a:avLst/>
          </a:prstGeom>
          <a:ln>
            <a:noFill/>
          </a:ln>
        </p:spPr>
      </p:pic>
      <p:pic>
        <p:nvPicPr>
          <p:cNvPr id="451" name="Picture 4" descr=""/>
          <p:cNvPicPr/>
          <p:nvPr/>
        </p:nvPicPr>
        <p:blipFill>
          <a:blip r:embed="rId6"/>
          <a:stretch/>
        </p:blipFill>
        <p:spPr>
          <a:xfrm>
            <a:off x="10075680" y="401220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452" name="Picture 12" descr=""/>
          <p:cNvPicPr/>
          <p:nvPr/>
        </p:nvPicPr>
        <p:blipFill>
          <a:blip r:embed="rId7"/>
          <a:stretch/>
        </p:blipFill>
        <p:spPr>
          <a:xfrm>
            <a:off x="10109160" y="541008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453" name="Picture 4" descr=""/>
          <p:cNvPicPr/>
          <p:nvPr/>
        </p:nvPicPr>
        <p:blipFill>
          <a:blip r:embed="rId8"/>
          <a:stretch/>
        </p:blipFill>
        <p:spPr>
          <a:xfrm>
            <a:off x="6295320" y="2727360"/>
            <a:ext cx="2746800" cy="3657240"/>
          </a:xfrm>
          <a:prstGeom prst="rect">
            <a:avLst/>
          </a:prstGeom>
          <a:ln>
            <a:noFill/>
          </a:ln>
        </p:spPr>
      </p:pic>
      <p:pic>
        <p:nvPicPr>
          <p:cNvPr id="454" name="Picture 15" descr=""/>
          <p:cNvPicPr/>
          <p:nvPr/>
        </p:nvPicPr>
        <p:blipFill>
          <a:blip r:embed="rId9"/>
          <a:stretch/>
        </p:blipFill>
        <p:spPr>
          <a:xfrm>
            <a:off x="9829440" y="1039680"/>
            <a:ext cx="1495800" cy="184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5" dur="indefinite" restart="never" nodeType="tmRoot">
          <p:childTnLst>
            <p:seq>
              <p:cTn id="6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5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Attribution: this work may contain portions from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Fundamentals of Computer Programming with Java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book by Svetlin Nakov &amp; Co.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5"/>
              </a:rPr>
              <a:t>CC-BY-SA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6"/>
              </a:rPr>
              <a:t>C# Part I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7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 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8"/>
              </a:rPr>
              <a:t>C# Part II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9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9170047-7342-442A-92BF-86DDCFD20C3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58" name="Picture 4" descr=""/>
          <p:cNvPicPr/>
          <p:nvPr/>
        </p:nvPicPr>
        <p:blipFill>
          <a:blip r:embed="rId10"/>
          <a:stretch/>
        </p:blipFill>
        <p:spPr>
          <a:xfrm>
            <a:off x="4507560" y="3281040"/>
            <a:ext cx="3170520" cy="11091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Object type, limited to a set of values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07F83FA-DED5-4E45-9B62-9F825D7BED1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Enumerations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664200" y="2064240"/>
            <a:ext cx="10839960" cy="18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Season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SPRING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SUMMER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AUTUMN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WINTER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664200" y="411480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public static void main()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summer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Season.SUMMER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// use enum…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4" name="Picture 4" descr=""/>
          <p:cNvPicPr/>
          <p:nvPr/>
        </p:nvPicPr>
        <p:blipFill>
          <a:blip r:embed="rId1"/>
          <a:stretch/>
        </p:blipFill>
        <p:spPr>
          <a:xfrm>
            <a:off x="9483480" y="4947120"/>
            <a:ext cx="15235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can use enum values in switch-case statements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BDB5FB4-C929-4A6A-966F-FA7CB3E8A85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Enumerations in switch-case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664200" y="2015640"/>
            <a:ext cx="10839960" cy="4416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season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Season.SUMMER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switch 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season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case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SPRING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: //… break;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case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SUMMER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: //… break;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case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AUTUMN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: //… break;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case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WINTER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: //… break;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9" name="Picture 4" descr=""/>
          <p:cNvPicPr/>
          <p:nvPr/>
        </p:nvPicPr>
        <p:blipFill>
          <a:blip r:embed="rId1"/>
          <a:stretch/>
        </p:blipFill>
        <p:spPr>
          <a:xfrm>
            <a:off x="9483480" y="4947120"/>
            <a:ext cx="15235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values()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returns an array with all constants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66F1EB4-13AE-47E5-BA3A-1B4A895BD99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 Values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664200" y="2250360"/>
            <a:ext cx="10839960" cy="3442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Season[]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 seasons = Season.</a:t>
            </a:r>
            <a:r>
              <a:rPr b="1" lang="en-US" sz="3600" spc="-1" strike="noStrike">
                <a:solidFill>
                  <a:srgbClr val="f3cd60"/>
                </a:solidFill>
                <a:latin typeface="Consolas"/>
              </a:rPr>
              <a:t>values()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for (Season season : seasons)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System.out.println(season);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6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7694640" y="5029200"/>
            <a:ext cx="3352320" cy="901800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default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toString()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returns the name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Every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enum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constant has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zero based</a:t>
            </a:r>
            <a:r>
              <a:rPr b="1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order value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49174D3-DDDB-48F2-A3D9-D940F7577BD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 Values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664200" y="3952080"/>
            <a:ext cx="10839960" cy="234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season = Season.AUTUMN;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System.out.println(season.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ordinal()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System.out.println(Season.AUTUMN.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ordinal()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664200" y="1905120"/>
            <a:ext cx="10839960" cy="1857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enum Season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SPRING, SUMMER,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AUTUMN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, WINTER;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9139320" y="3936240"/>
            <a:ext cx="2057040" cy="880560"/>
          </a:xfrm>
          <a:prstGeom prst="wedgeRoundRectCallout">
            <a:avLst>
              <a:gd name="adj1" fmla="val -50550"/>
              <a:gd name="adj2" fmla="val 6414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AUTUMN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has index 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name()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– gets the string representation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toString()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can be overridden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name()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is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final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D17A775-F0BE-4069-A927-F8A5B6D2E73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Enum Names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664200" y="1981080"/>
            <a:ext cx="10839960" cy="2496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Season season = Season.AUTUMN;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System.out.println(season.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name()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System.out.println(Season.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WINTER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8901720" y="4064400"/>
            <a:ext cx="2895120" cy="880560"/>
          </a:xfrm>
          <a:prstGeom prst="wedgeRoundRectCallout">
            <a:avLst>
              <a:gd name="adj1" fmla="val -66213"/>
              <a:gd name="adj2" fmla="val -2441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toString()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returns the name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108</TotalTime>
  <Application>LibreOffice/6.1.2.1$Linux_X86_64 LibreOffice_project/10$Build-1</Application>
  <Words>2599</Words>
  <Paragraphs>641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Java Enumerations Annotations</cp:keywords>
  <dc:language>en-US</dc:language>
  <cp:lastModifiedBy/>
  <dcterms:modified xsi:type="dcterms:W3CDTF">2018-12-21T14:53:51Z</dcterms:modified>
  <cp:revision>2</cp:revision>
  <dc:subject>C# Basics Course</dc:subject>
  <dc:title>Generics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47</vt:i4>
  </property>
  <property fmtid="{D5CDD505-2E9C-101B-9397-08002B2CF9AE}" pid="12" name="_TemplateID">
    <vt:lpwstr>TC027879909991</vt:lpwstr>
  </property>
  <property fmtid="{D5CDD505-2E9C-101B-9397-08002B2CF9AE}" pid="13" name="category">
    <vt:lpwstr>programming, software engineering, java</vt:lpwstr>
  </property>
</Properties>
</file>